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5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4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3247-95F5-3246-AE14-6B023E06A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BB02E-76A2-9541-BD74-5B6FC8ADF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A2558-3413-294A-AD72-A75DD5CBD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D0039-2A55-D04E-BA8A-8419B3D2D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47D85-0746-8B4A-917A-BD3BDF705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9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5181-3D20-A748-8F8E-459BD978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CE9FD5-D960-3749-AD25-DB2C6BFF1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C59E7-11B1-E947-8E1C-69A34F5D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21611-23E3-A34E-B886-24E7E4340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FC392-0A63-6941-9A72-EF497329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6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14788-F938-D44A-9A25-B1A729EA27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DE49D-8F78-0F4B-92E3-80D829737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287B-F2E4-2945-B0FA-D63EA5D4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8FF3-75EF-4043-A1ED-8748F724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88B77-4DE2-754C-A55A-0AF8A2C1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6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6F32-A658-5342-8CA8-956DA48B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722D-02AA-8A4D-AB26-BDBC09CEB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51EB6-3825-6A43-9799-20001F14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FF7FC-E119-0A43-8B5B-BFB385FF2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FFE66-1744-BF44-AD60-21380E79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AAF8A-3235-F34C-A754-D9C18893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C123-3686-3B41-B4B5-E12AEA08C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515B1-E603-B940-8F1A-349BCF770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90A1-C59C-2E47-A55D-B5621395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A32B-04AF-A54A-AB79-B715540C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0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8680-6BF8-A34E-BB58-34ED906B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6C32A-C749-5C4C-A614-B054954E0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3E5BB-64D6-FE4F-AA4E-952897EB4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7466-F25C-DF48-BFB6-0655291D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44A36-F753-FB45-86DD-BC52E843C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087C-26C2-384F-985E-6E0D51B34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2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5922-E546-9A4A-95C1-DE5B17309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22428-9BD0-114A-9D05-50CA1C3FF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20CBB-4B9F-374A-B3D5-B85DDF87C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99F5F-A294-5D49-AF6D-043A0BBA5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3CCF26-477D-404E-9484-3CA029879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F7F8D-D57C-1C42-91EF-ECDFD2A2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899994-B67D-0040-A5BB-5B506CE6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119F9-9130-574B-ABB5-E9F1F96A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6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8964E-3F26-3441-877F-24421777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FF725-FD6D-4547-839C-E0CBBD28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52E46-848D-2848-A203-34F3EFDC3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B99C-380A-284B-838F-46E065B1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6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A764A-6558-1C48-AC51-45AFBB3E3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DF375-2017-0A49-BFD5-1CF58982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7A173-3FCE-F04C-8F79-28D88E2C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A998B-7856-D64E-A6AC-C4B8EA80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9CBC-A6F8-C543-A0E7-C5CAF63B5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114EB-8AD3-5649-AAC4-71325555F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4A959-17F2-D748-B48F-17302AE8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0F9AC-3A41-BD48-8924-4BFBE330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94DE9-4CF1-6F41-BC1C-F7F8FFF6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0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7B91-6718-FD4E-84A8-3D0D75F5C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9C0B3-DCD7-2B43-81DB-F2D86F8E9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63B1C-EDA6-F44F-8E33-76F57A7E9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74A16-548B-CA43-8AD0-E00F7741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24772A-8892-3546-9613-0CE4272E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40CAB-41A3-9F42-B577-2384B5E4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5BDE2D-A87A-6442-8DA2-38748409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6CDFA-26A1-474D-9A30-A0BF7F379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F67EE-6335-F240-9078-FE1E14794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320C0-796E-514C-8B88-F63C2662BBE9}" type="datetimeFigureOut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7EEA-DB9C-B644-A329-20EBCE186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47E8B-9716-EE43-907E-A126E67A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49FEC-1C52-6342-912B-8DD2B58ED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5B7A-94EE-D14A-B778-432614A7AB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STAC51 TUT02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D63A0-68A3-0748-84A4-A8EEF41F8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 18, 2021</a:t>
            </a:r>
          </a:p>
        </p:txBody>
      </p:sp>
    </p:spTree>
    <p:extLst>
      <p:ext uri="{BB962C8B-B14F-4D97-AF65-F5344CB8AC3E}">
        <p14:creationId xmlns:p14="http://schemas.microsoft.com/office/powerpoint/2010/main" val="92741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E7B569-1ABB-1748-968B-20D770D8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825627"/>
            <a:ext cx="7099300" cy="5575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D8CAB5-B230-594D-B4A6-B25609A7A84F}"/>
              </a:ext>
            </a:extLst>
          </p:cNvPr>
          <p:cNvSpPr/>
          <p:nvPr/>
        </p:nvSpPr>
        <p:spPr>
          <a:xfrm>
            <a:off x="3048000" y="1792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b="1" dirty="0"/>
              <a:t>Fit a model permitting interaction. Report the prediction equation for the effect of D when (</a:t>
            </a:r>
            <a:r>
              <a:rPr lang="en-CA" b="1" dirty="0" err="1"/>
              <a:t>i</a:t>
            </a:r>
            <a:r>
              <a:rPr lang="en-CA" b="1" dirty="0"/>
              <a:t>) T = 1, (ii) T = 0. Interpret.</a:t>
            </a:r>
          </a:p>
        </p:txBody>
      </p:sp>
    </p:spTree>
    <p:extLst>
      <p:ext uri="{BB962C8B-B14F-4D97-AF65-F5344CB8AC3E}">
        <p14:creationId xmlns:p14="http://schemas.microsoft.com/office/powerpoint/2010/main" val="2617754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A22AE-51AB-AD46-9B26-41972245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1403902"/>
            <a:ext cx="5067300" cy="468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82572-558E-1247-9802-9842B2D5F1BD}"/>
              </a:ext>
            </a:extLst>
          </p:cNvPr>
          <p:cNvSpPr/>
          <p:nvPr/>
        </p:nvSpPr>
        <p:spPr>
          <a:xfrm>
            <a:off x="3048000" y="4545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b="1" dirty="0"/>
              <a:t>Conduct inference about whether you need the interaction term in (c).  </a:t>
            </a:r>
          </a:p>
        </p:txBody>
      </p:sp>
    </p:spTree>
    <p:extLst>
      <p:ext uri="{BB962C8B-B14F-4D97-AF65-F5344CB8AC3E}">
        <p14:creationId xmlns:p14="http://schemas.microsoft.com/office/powerpoint/2010/main" val="397001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FC276C7-85FA-C140-B041-21ABA789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261" y="1975107"/>
            <a:ext cx="6069477" cy="4740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85175-0C78-9B4B-BBCD-16A0E9DF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861852" cy="197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1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0BF043-806C-944A-B197-1BEDC770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" y="254000"/>
            <a:ext cx="5323959" cy="4805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07008-8BF6-4940-9AE7-C1B13A83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" y="5650396"/>
            <a:ext cx="5323959" cy="7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6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52C6AF-FB4B-2943-98F3-FF1BBF45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7" y="2435228"/>
            <a:ext cx="6656429" cy="4063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FE5D0-0F5E-4C47-BF0C-5D47B7CF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3" y="79513"/>
            <a:ext cx="5560667" cy="2445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F1F7D-69EF-F349-B8F0-1A9009E3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374" y="79513"/>
            <a:ext cx="4805293" cy="3909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AEFA5-0308-7048-9E8F-463CCE9F3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374" y="4117179"/>
            <a:ext cx="4877137" cy="21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4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0BCFB-085F-624B-8FBC-E8F9B72A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7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5402DD-FA70-AE4E-BC69-AC83D819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8" y="0"/>
            <a:ext cx="6898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1B191-72FC-FA43-B727-29CCE351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60" y="901424"/>
            <a:ext cx="9910280" cy="50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1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033828-2687-BF43-AF55-73429EFD70BF}"/>
              </a:ext>
            </a:extLst>
          </p:cNvPr>
          <p:cNvSpPr/>
          <p:nvPr/>
        </p:nvSpPr>
        <p:spPr>
          <a:xfrm>
            <a:off x="394252" y="37905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latin typeface="Times" pitchFamily="2" charset="0"/>
              </a:rPr>
              <a:t>Textbook: 3.4.3, 5.2.3</a:t>
            </a:r>
          </a:p>
          <a:p>
            <a:endParaRPr lang="en-CA" dirty="0">
              <a:latin typeface="Time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02EF5-9ECC-114D-A3F2-2501EB18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31" y="1025388"/>
            <a:ext cx="5578828" cy="4388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D624FD-C1B0-6244-9CD1-EB4F485AA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41" y="898940"/>
            <a:ext cx="4293107" cy="46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169531-214D-044C-B66B-7EF259E70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86" y="0"/>
            <a:ext cx="4661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92CC2D-BFF2-7F4A-A4B3-CF556411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30" y="0"/>
            <a:ext cx="6692900" cy="419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83C516-EC56-C04D-8181-7F125B28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30" y="4002157"/>
            <a:ext cx="6858000" cy="212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1177C-5622-304B-AC67-E17C09E0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634170"/>
            <a:ext cx="4055717" cy="7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1509E-7B3C-C347-8346-6B9B24E3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56" y="0"/>
            <a:ext cx="9367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9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46803-FF6C-294D-9ED2-40D9C2472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5" y="271392"/>
            <a:ext cx="5913024" cy="4402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B280D8-48DB-9F48-8CCC-2358B1BE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22688"/>
            <a:ext cx="5617307" cy="40996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E82552-35C7-164C-AE19-A8E0F3B8CE2D}"/>
              </a:ext>
            </a:extLst>
          </p:cNvPr>
          <p:cNvSpPr/>
          <p:nvPr/>
        </p:nvSpPr>
        <p:spPr>
          <a:xfrm>
            <a:off x="6298096" y="510367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1. </a:t>
            </a:r>
            <a:r>
              <a:rPr lang="en-US" dirty="0" err="1"/>
              <a:t>Rindskopf</a:t>
            </a:r>
            <a:r>
              <a:rPr lang="en-US" dirty="0"/>
              <a:t> D. Infinite Parameter Estimates in Logistic Regression: Opportunities, Not Problems. Journal of Educational and Behavioral Statistics. 2002;27(2):147-161. doi:10.3102/10769986027002147</a:t>
            </a:r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04857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C6E21-9688-B143-B479-133B7FBF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141" y="1023730"/>
            <a:ext cx="4996421" cy="551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4A0B09-4D5F-7549-A470-15B9FD83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151" y="249030"/>
            <a:ext cx="624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A33DC-F335-DC47-BEFD-7CB636A4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073" y="992257"/>
            <a:ext cx="4765853" cy="56371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1C265-119A-5142-A7E4-43B4B8A44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99" y="228600"/>
            <a:ext cx="6273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5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AD26A-8761-124E-9F84-5BF739003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46546"/>
            <a:ext cx="6350000" cy="52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CF307-F94C-374C-BBE7-593346A0A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87" y="767246"/>
            <a:ext cx="4394625" cy="58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32EAA-A09F-0D41-89E8-E5D22C70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164824"/>
            <a:ext cx="65659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5C5B1A-6F52-CE49-B09B-0F5EBA6C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050" y="888724"/>
            <a:ext cx="4349899" cy="56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3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28B4D2-276C-A44D-9037-E4D0D226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50" y="591102"/>
            <a:ext cx="4660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B4EEA7-C697-4641-BDF4-09DDF4D9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0990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60DC13-B8CA-D04D-A687-82B71EAD34F2}"/>
              </a:ext>
            </a:extLst>
          </p:cNvPr>
          <p:cNvSpPr/>
          <p:nvPr/>
        </p:nvSpPr>
        <p:spPr>
          <a:xfrm>
            <a:off x="6096000" y="14397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CA" dirty="0">
                <a:latin typeface="Times" pitchFamily="2" charset="0"/>
              </a:rPr>
              <a:t>Fit a main effects model using these predictors. Interpret parameter estimates. </a:t>
            </a:r>
          </a:p>
          <a:p>
            <a:pPr>
              <a:buFont typeface="+mj-lt"/>
              <a:buAutoNum type="arabicPeriod"/>
            </a:pPr>
            <a:r>
              <a:rPr lang="en-CA" dirty="0"/>
              <a:t>Conduct inference about the D effect in (1). </a:t>
            </a:r>
          </a:p>
          <a:p>
            <a:pPr>
              <a:buFont typeface="+mj-lt"/>
              <a:buAutoNum type="arabicPeriod"/>
            </a:pPr>
            <a:r>
              <a:rPr lang="en-CA" dirty="0"/>
              <a:t>Fit a model permitting interaction. Report the prediction equation for the effect of D when (</a:t>
            </a:r>
            <a:r>
              <a:rPr lang="en-CA" dirty="0" err="1"/>
              <a:t>i</a:t>
            </a:r>
            <a:r>
              <a:rPr lang="en-CA" dirty="0"/>
              <a:t>) T = 1, (ii) T = 0. Interpret.</a:t>
            </a:r>
          </a:p>
          <a:p>
            <a:pPr>
              <a:buFont typeface="+mj-lt"/>
              <a:buAutoNum type="arabicPeriod"/>
            </a:pPr>
            <a:r>
              <a:rPr lang="en-CA" dirty="0"/>
              <a:t>Conduct inference about whether you need the interaction term in (c).  </a:t>
            </a:r>
          </a:p>
          <a:p>
            <a:pPr>
              <a:buFont typeface="+mj-lt"/>
              <a:buAutoNum type="arabicPeriod"/>
            </a:pPr>
            <a:r>
              <a:rPr lang="en-CA" dirty="0"/>
              <a:t> Overlay the fitted logistic curves corresponding to the main effects model in the left-hand plot and the inter-action model in the right-hand plot, and using different line types for T= 0 </a:t>
            </a:r>
            <a:r>
              <a:rPr lang="en-CA" dirty="0" err="1"/>
              <a:t>versusT</a:t>
            </a:r>
            <a:r>
              <a:rPr lang="en-CA" dirty="0"/>
              <a:t>= 1. Include legends on your plots </a:t>
            </a:r>
            <a:endParaRPr lang="en-CA" b="1" dirty="0"/>
          </a:p>
          <a:p>
            <a:pPr>
              <a:buFont typeface="+mj-lt"/>
              <a:buAutoNum type="arabicPeriod"/>
            </a:pPr>
            <a:endParaRPr lang="en-CA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4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EEF86D-554D-0E43-A843-9B3268C0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76" y="762000"/>
            <a:ext cx="6743700" cy="533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3F9C0E-1647-9E44-84E3-689BB90C100F}"/>
              </a:ext>
            </a:extLst>
          </p:cNvPr>
          <p:cNvSpPr/>
          <p:nvPr/>
        </p:nvSpPr>
        <p:spPr>
          <a:xfrm>
            <a:off x="2978426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CA" b="1" dirty="0">
                <a:latin typeface="Times" pitchFamily="2" charset="0"/>
              </a:rPr>
              <a:t>Fit a main effects model using these predictors. Interpret parameter estimates. </a:t>
            </a:r>
            <a:r>
              <a:rPr lang="en-CA" b="1" dirty="0"/>
              <a:t>Conduct inference about the D effect </a:t>
            </a:r>
          </a:p>
        </p:txBody>
      </p:sp>
    </p:spTree>
    <p:extLst>
      <p:ext uri="{BB962C8B-B14F-4D97-AF65-F5344CB8AC3E}">
        <p14:creationId xmlns:p14="http://schemas.microsoft.com/office/powerpoint/2010/main" val="245738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220</Words>
  <Application>Microsoft Macintosh PowerPoint</Application>
  <PresentationFormat>Widescreen</PresentationFormat>
  <Paragraphs>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</vt:lpstr>
      <vt:lpstr>Office Theme</vt:lpstr>
      <vt:lpstr>STAC51 TUT02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STAC51 TUT02</dc:title>
  <dc:creator>Lehang Zhong</dc:creator>
  <cp:lastModifiedBy>Lehang Zhong</cp:lastModifiedBy>
  <cp:revision>41</cp:revision>
  <dcterms:created xsi:type="dcterms:W3CDTF">2020-11-05T19:28:54Z</dcterms:created>
  <dcterms:modified xsi:type="dcterms:W3CDTF">2021-03-18T20:30:18Z</dcterms:modified>
</cp:coreProperties>
</file>